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7" r:id="rId2"/>
    <p:sldId id="285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79" r:id="rId25"/>
    <p:sldId id="286" r:id="rId26"/>
    <p:sldId id="282" r:id="rId27"/>
    <p:sldId id="283" r:id="rId28"/>
    <p:sldId id="284" r:id="rId29"/>
    <p:sldId id="287" r:id="rId30"/>
    <p:sldId id="307" r:id="rId31"/>
    <p:sldId id="312" r:id="rId32"/>
    <p:sldId id="309" r:id="rId33"/>
    <p:sldId id="308" r:id="rId34"/>
    <p:sldId id="294" r:id="rId35"/>
    <p:sldId id="306" r:id="rId36"/>
    <p:sldId id="305" r:id="rId37"/>
    <p:sldId id="304" r:id="rId38"/>
    <p:sldId id="303" r:id="rId39"/>
    <p:sldId id="302" r:id="rId40"/>
    <p:sldId id="301" r:id="rId41"/>
    <p:sldId id="293" r:id="rId42"/>
    <p:sldId id="291" r:id="rId43"/>
    <p:sldId id="292" r:id="rId44"/>
    <p:sldId id="259" r:id="rId45"/>
    <p:sldId id="310" r:id="rId46"/>
    <p:sldId id="313" r:id="rId47"/>
    <p:sldId id="315" r:id="rId48"/>
    <p:sldId id="316" r:id="rId49"/>
    <p:sldId id="318" r:id="rId50"/>
    <p:sldId id="317" r:id="rId51"/>
    <p:sldId id="31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CFD6EA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6"/>
    <p:restoredTop sz="82075" autoAdjust="0"/>
  </p:normalViewPr>
  <p:slideViewPr>
    <p:cSldViewPr snapToGrid="0" snapToObjects="1" showGuides="1">
      <p:cViewPr varScale="1">
        <p:scale>
          <a:sx n="127" d="100"/>
          <a:sy n="127" d="100"/>
        </p:scale>
        <p:origin x="592" y="184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793F7-B88B-884C-9F6A-87C66566A3D6}" type="datetimeFigureOut">
              <a:rPr lang="en-US" smtClean="0"/>
              <a:t>10/2/18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CBCF2-B3DC-FF42-B197-F2EDF4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84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1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DET: Determinant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31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/N means none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99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labels of surrounding words would be really helpful is some cases!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example: Amazon. It isn’t clear if it’s an organization or a river! That’s why we look at the labels of surrounding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47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a chicken an egg </a:t>
            </a:r>
            <a:r>
              <a:rPr lang="en-US" dirty="0" err="1"/>
              <a:t>kinda</a:t>
            </a:r>
            <a:r>
              <a:rPr lang="en-US" dirty="0"/>
              <a:t> problem. Because to tag one word, we have to know the tags of other words!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64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P(T) = P(T1, T2, T2,…., Tn) = P(Tn | T1…..Tn-1) * P(Tn-1 | T1…..Tn-2) …. * P(T3|T1, T2) * P(T2 | T1) * P(T1)</a:t>
            </a:r>
          </a:p>
          <a:p>
            <a:endParaRPr lang="en-US" dirty="0"/>
          </a:p>
          <a:p>
            <a:r>
              <a:rPr lang="en-US" dirty="0"/>
              <a:t>Now if we follow assumption 1, this simplifies to;</a:t>
            </a:r>
          </a:p>
          <a:p>
            <a:r>
              <a:rPr lang="en-US" dirty="0"/>
              <a:t>P(T) = P(T1, T2, T2,…., Tn)  = P(Tn | Tn-1) * P(Tn-1 | Tn-2) * …. * P(T3 | T2) * P(T2 | T1) * P(T1)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Assumption two:</a:t>
            </a:r>
          </a:p>
          <a:p>
            <a:r>
              <a:rPr lang="en-US" dirty="0"/>
              <a:t>P(W | T) = P (W1,W2,…..,</a:t>
            </a:r>
            <a:r>
              <a:rPr lang="en-US" dirty="0" err="1"/>
              <a:t>Wn</a:t>
            </a:r>
            <a:r>
              <a:rPr lang="en-US" dirty="0"/>
              <a:t> | T1,….,Tn) = P(W1 | T1) * P(W2 | T2) …. * P(</a:t>
            </a:r>
            <a:r>
              <a:rPr lang="en-US" dirty="0" err="1"/>
              <a:t>Wn</a:t>
            </a:r>
            <a:r>
              <a:rPr lang="en-US" dirty="0"/>
              <a:t> | Tn)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&lt;/s&gt; is a tag sequence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86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&lt;s&gt; here is a start of the sentence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0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&lt;s&gt; start of a sentence</a:t>
            </a:r>
          </a:p>
          <a:p>
            <a:r>
              <a:rPr lang="en-US" dirty="0"/>
              <a:t>&lt;/s&gt; end of sentence (stopping)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82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T-&gt;T tag transition probability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601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53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8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1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10/2/18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10/2/18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3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10/2/18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7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10/2/18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82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10/2/18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3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10/2/18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38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7E15D-3382-4549-9BEE-5A61FD99CEA4}" type="datetimeFigureOut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1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 Tags and HMMs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91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slides of Nathan Schneider / Sharon Goldwater / Philipp Koehn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 dirty="0"/>
              <a:t>September 7, 2018</a:t>
            </a:r>
          </a:p>
        </p:txBody>
      </p:sp>
    </p:spTree>
    <p:extLst>
      <p:ext uri="{BB962C8B-B14F-4D97-AF65-F5344CB8AC3E}">
        <p14:creationId xmlns:p14="http://schemas.microsoft.com/office/powerpoint/2010/main" val="1733109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Tags in other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Morphologically rich languages often have compound </a:t>
            </a:r>
            <a:r>
              <a:rPr lang="en-US" dirty="0" err="1">
                <a:highlight>
                  <a:srgbClr val="FFFF00"/>
                </a:highlight>
              </a:rPr>
              <a:t>morphosyntactic</a:t>
            </a:r>
            <a:r>
              <a:rPr lang="en-US" dirty="0">
                <a:highlight>
                  <a:srgbClr val="FFFF00"/>
                </a:highlight>
              </a:rPr>
              <a:t> tags</a:t>
            </a:r>
            <a:br>
              <a:rPr lang="en-US" dirty="0"/>
            </a:br>
            <a:r>
              <a:rPr lang="en-US" dirty="0"/>
              <a:t>            Noun+A3sg+P2sg+Nom</a:t>
            </a:r>
          </a:p>
          <a:p>
            <a:r>
              <a:rPr lang="en-US" dirty="0">
                <a:highlight>
                  <a:srgbClr val="FFFF00"/>
                </a:highlight>
              </a:rPr>
              <a:t>Hundreds or thousands of possible combinations</a:t>
            </a:r>
          </a:p>
          <a:p>
            <a:r>
              <a:rPr lang="en-US" dirty="0"/>
              <a:t>Predicting these requires more complex methods than what's in today's lecture</a:t>
            </a:r>
          </a:p>
          <a:p>
            <a:pPr lvl="1"/>
            <a:r>
              <a:rPr lang="en-US" dirty="0"/>
              <a:t>e.g. soft morphological segmentation (with FST?) + disambiguation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3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POS tagging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305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Ambiguity</a:t>
            </a:r>
          </a:p>
          <a:p>
            <a:pPr lvl="1"/>
            <a:r>
              <a:rPr lang="en-US" dirty="0"/>
              <a:t>glass of </a:t>
            </a:r>
            <a:r>
              <a:rPr lang="en-US" b="1" dirty="0"/>
              <a:t>water/NOUN</a:t>
            </a:r>
            <a:r>
              <a:rPr lang="en-US" dirty="0"/>
              <a:t>    vs    </a:t>
            </a:r>
            <a:r>
              <a:rPr lang="en-US" b="1" dirty="0"/>
              <a:t>water/VERB</a:t>
            </a:r>
            <a:r>
              <a:rPr lang="en-US" dirty="0"/>
              <a:t> the plants</a:t>
            </a:r>
          </a:p>
          <a:p>
            <a:pPr lvl="1"/>
            <a:r>
              <a:rPr lang="en-US" b="1" dirty="0"/>
              <a:t>lie/VERB</a:t>
            </a:r>
            <a:r>
              <a:rPr lang="en-US" dirty="0"/>
              <a:t> down                vs    tell a </a:t>
            </a:r>
            <a:r>
              <a:rPr lang="en-US" b="1" dirty="0"/>
              <a:t>lie/NOUN</a:t>
            </a:r>
            <a:endParaRPr lang="en-US" dirty="0"/>
          </a:p>
          <a:p>
            <a:pPr lvl="1"/>
            <a:r>
              <a:rPr lang="en-US" b="1" dirty="0"/>
              <a:t>wind/VERB</a:t>
            </a:r>
            <a:r>
              <a:rPr lang="en-US" dirty="0"/>
              <a:t> down           vs     a mighty </a:t>
            </a:r>
            <a:r>
              <a:rPr lang="en-US" b="1" dirty="0"/>
              <a:t>wind/NOUN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Sparse data</a:t>
            </a:r>
          </a:p>
          <a:p>
            <a:pPr lvl="1"/>
            <a:r>
              <a:rPr lang="en-US" dirty="0"/>
              <a:t>Words we haven't seen before (at all, in this context)</a:t>
            </a:r>
          </a:p>
          <a:p>
            <a:pPr lvl="1"/>
            <a:r>
              <a:rPr lang="en-US" dirty="0"/>
              <a:t>Word-Tag pairs we haven't seen before (e.g. if we verb a noun)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25141" y="2844515"/>
            <a:ext cx="150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(homographs)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263391"/>
              </p:ext>
            </p:extLst>
          </p:nvPr>
        </p:nvGraphicFramePr>
        <p:xfrm>
          <a:off x="1365025" y="3348784"/>
          <a:ext cx="4444104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9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1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knowledge for POS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Remember, we want a model that decides tags based on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The word itself</a:t>
            </a:r>
          </a:p>
          <a:p>
            <a:pPr lvl="2"/>
            <a:r>
              <a:rPr lang="en-US" dirty="0"/>
              <a:t>Some words may be only nouns e.g. </a:t>
            </a:r>
            <a:r>
              <a:rPr lang="en-US" b="1" dirty="0"/>
              <a:t>arrow</a:t>
            </a:r>
            <a:endParaRPr lang="en-US" dirty="0"/>
          </a:p>
          <a:p>
            <a:pPr lvl="2"/>
            <a:r>
              <a:rPr lang="en-US" dirty="0"/>
              <a:t>Some words are ambiguous e.g. </a:t>
            </a:r>
            <a:r>
              <a:rPr lang="en-US" b="1" dirty="0"/>
              <a:t>like</a:t>
            </a:r>
            <a:r>
              <a:rPr lang="en-US" dirty="0"/>
              <a:t>, </a:t>
            </a:r>
            <a:r>
              <a:rPr lang="en-US" b="1" dirty="0"/>
              <a:t>flies</a:t>
            </a:r>
            <a:endParaRPr lang="en-US" dirty="0"/>
          </a:p>
          <a:p>
            <a:pPr lvl="2"/>
            <a:r>
              <a:rPr lang="en-US" dirty="0"/>
              <a:t>Probabilities may help if one tag is more likely than another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Tags of surrounding words</a:t>
            </a:r>
          </a:p>
          <a:p>
            <a:pPr lvl="2"/>
            <a:r>
              <a:rPr lang="en-US" dirty="0"/>
              <a:t>Two determiners rarely follow each other</a:t>
            </a:r>
          </a:p>
          <a:p>
            <a:pPr lvl="2"/>
            <a:r>
              <a:rPr lang="en-US" dirty="0"/>
              <a:t>Two base form verbs rarely follow each other</a:t>
            </a:r>
          </a:p>
          <a:p>
            <a:pPr lvl="2"/>
            <a:r>
              <a:rPr lang="en-US" dirty="0"/>
              <a:t>Determiner is almost always followed by adjective or noun</a:t>
            </a:r>
          </a:p>
          <a:p>
            <a:r>
              <a:rPr lang="en-US" dirty="0"/>
              <a:t>What might be a problem with putting this information in the models from last lecture?</a:t>
            </a:r>
          </a:p>
        </p:txBody>
      </p:sp>
    </p:spTree>
    <p:extLst>
      <p:ext uri="{BB962C8B-B14F-4D97-AF65-F5344CB8AC3E}">
        <p14:creationId xmlns:p14="http://schemas.microsoft.com/office/powerpoint/2010/main" val="119221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for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 word sequence and we want a tag sequence for those words:</a:t>
            </a:r>
          </a:p>
          <a:p>
            <a:pPr lvl="1"/>
            <a:r>
              <a:rPr lang="en-US" dirty="0"/>
              <a:t>P(T|W) ...guess how we're going to represent this again</a:t>
            </a:r>
          </a:p>
          <a:p>
            <a:r>
              <a:rPr lang="en-US" dirty="0"/>
              <a:t>P(T|W) = P(W, T)/P(W); P(W, T) = P(T|W)P(W)</a:t>
            </a:r>
          </a:p>
          <a:p>
            <a:r>
              <a:rPr lang="en-US" dirty="0"/>
              <a:t>P(W, T) = P(W|T)P(T)</a:t>
            </a:r>
          </a:p>
          <a:p>
            <a:r>
              <a:rPr lang="en-US" dirty="0"/>
              <a:t>P(T|W) = P(W|T)P(T)/P(W)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/>
              <a:t> P(T|W)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(W|T)P(T)/P(W)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/>
              <a:t> P(T|W)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(W|T)P(T)</a:t>
            </a:r>
          </a:p>
          <a:p>
            <a:r>
              <a:rPr lang="en-US" dirty="0"/>
              <a:t>Note, btw, that P(W|T)P(T) = P(W, T)</a:t>
            </a:r>
          </a:p>
        </p:txBody>
      </p:sp>
    </p:spTree>
    <p:extLst>
      <p:ext uri="{BB962C8B-B14F-4D97-AF65-F5344CB8AC3E}">
        <p14:creationId xmlns:p14="http://schemas.microsoft.com/office/powerpoint/2010/main" val="17766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Simplifying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want P(W|T) and P(T) where W and T are sequences of length N</a:t>
                </a:r>
              </a:p>
              <a:p>
                <a:r>
                  <a:rPr lang="en-US" dirty="0"/>
                  <a:t>Assumption 1: </a:t>
                </a:r>
                <a:r>
                  <a:rPr lang="en-US" dirty="0">
                    <a:highlight>
                      <a:srgbClr val="FFFF00"/>
                    </a:highlight>
                  </a:rPr>
                  <a:t>Each tag is conditioned only on the previous tag (a </a:t>
                </a:r>
                <a:r>
                  <a:rPr lang="en-US" b="1" dirty="0">
                    <a:highlight>
                      <a:srgbClr val="FFFF00"/>
                    </a:highlight>
                  </a:rPr>
                  <a:t>bigram </a:t>
                </a:r>
                <a:r>
                  <a:rPr lang="en-US" dirty="0">
                    <a:highlight>
                      <a:srgbClr val="FFFF00"/>
                    </a:highlight>
                  </a:rPr>
                  <a:t>model; this is why it's called "Markov")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Assumption 2: </a:t>
                </a:r>
                <a:r>
                  <a:rPr lang="en-US" dirty="0">
                    <a:highlight>
                      <a:srgbClr val="FFFF00"/>
                    </a:highlight>
                  </a:rPr>
                  <a:t>Each word is conditioned only on its tag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Put it all together: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b="0" i="1" smtClean="0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where t</a:t>
                </a:r>
                <a:r>
                  <a:rPr lang="en-US" baseline="-25000" dirty="0"/>
                  <a:t>0</a:t>
                </a:r>
                <a:r>
                  <a:rPr lang="en-US" dirty="0"/>
                  <a:t>=&lt;s&gt;</a:t>
                </a:r>
              </a:p>
              <a:p>
                <a:r>
                  <a:rPr lang="en-US" dirty="0"/>
                  <a:t>Notice the similarity to Naive Bayes, except the tag sequence is unknown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598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Probabilistic 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way to view this model: </a:t>
                </a:r>
                <a:r>
                  <a:rPr lang="en-US" dirty="0">
                    <a:highlight>
                      <a:srgbClr val="FFFF00"/>
                    </a:highlight>
                  </a:rPr>
                  <a:t>sentences are generated by walking through </a:t>
                </a:r>
                <a:r>
                  <a:rPr lang="en-US" b="1" dirty="0">
                    <a:highlight>
                      <a:srgbClr val="FFFF00"/>
                    </a:highlight>
                  </a:rPr>
                  <a:t>states</a:t>
                </a:r>
                <a:r>
                  <a:rPr lang="en-US" dirty="0">
                    <a:highlight>
                      <a:srgbClr val="FFFF00"/>
                    </a:highlight>
                  </a:rPr>
                  <a:t> in a graph</a:t>
                </a:r>
                <a:r>
                  <a:rPr lang="en-US" dirty="0"/>
                  <a:t>. Each state represents a tag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Probability of moving between states x and y (</a:t>
                </a:r>
                <a:r>
                  <a:rPr lang="en-US" b="1" dirty="0"/>
                  <a:t>transition probability</a:t>
                </a:r>
                <a:r>
                  <a:rPr lang="en-US" dirty="0"/>
                  <a:t>)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793" y="2422786"/>
            <a:ext cx="40132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4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Transition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1479"/>
            <a:ext cx="10515600" cy="1896521"/>
          </a:xfrm>
        </p:spPr>
        <p:txBody>
          <a:bodyPr/>
          <a:lstStyle/>
          <a:p>
            <a:r>
              <a:rPr lang="en-US" dirty="0"/>
              <a:t>Probabilities estimated from WSJ corpus showing, e.g.: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Proper Nouns (NNP) often begin sentences: P(NNP|&lt;s&gt;) = 0.28</a:t>
            </a:r>
          </a:p>
          <a:p>
            <a:pPr lvl="1"/>
            <a:r>
              <a:rPr lang="en-US" dirty="0">
                <a:solidFill>
                  <a:srgbClr val="FF40FF"/>
                </a:solidFill>
              </a:rPr>
              <a:t>Modal Verbs (MD) nearly always followed by bare verbs (VB)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Adjectives (JJ) are often followed by nouns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7550" y="4437728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excerpted from J&amp;M draft 3</a:t>
            </a:r>
            <a:r>
              <a:rPr lang="en-US" baseline="30000" dirty="0"/>
              <a:t>rd</a:t>
            </a:r>
            <a:r>
              <a:rPr lang="en-US" dirty="0"/>
              <a:t> edition, Fig. 8.5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0" y="1237328"/>
            <a:ext cx="8216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Transition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1479"/>
            <a:ext cx="10515600" cy="1896521"/>
          </a:xfrm>
        </p:spPr>
        <p:txBody>
          <a:bodyPr/>
          <a:lstStyle/>
          <a:p>
            <a:r>
              <a:rPr lang="en-US" dirty="0"/>
              <a:t>Table is incomplete in 2 ways. How?</a:t>
            </a:r>
          </a:p>
          <a:p>
            <a:pPr lvl="1"/>
            <a:r>
              <a:rPr lang="en-US" dirty="0"/>
              <a:t>All categories should be represented</a:t>
            </a:r>
          </a:p>
          <a:p>
            <a:pPr lvl="1"/>
            <a:r>
              <a:rPr lang="en-US" dirty="0"/>
              <a:t>Sum of rows should =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7550" y="4437728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excerpted from J&amp;M draft 3</a:t>
            </a:r>
            <a:r>
              <a:rPr lang="en-US" baseline="30000" dirty="0"/>
              <a:t>rd</a:t>
            </a:r>
            <a:r>
              <a:rPr lang="en-US" dirty="0"/>
              <a:t> edition, Fig. 8.5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237328"/>
            <a:ext cx="8216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2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Probabilistic FST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187900"/>
              </a:xfrm>
            </p:spPr>
            <p:txBody>
              <a:bodyPr/>
              <a:lstStyle/>
              <a:p>
                <a:r>
                  <a:rPr lang="en-US" dirty="0">
                    <a:highlight>
                      <a:srgbClr val="FFFF00"/>
                    </a:highlight>
                  </a:rPr>
                  <a:t>Tag FSA outputs a tag; tag-to-word FST generates a word based on the tag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>
                  <a:highlight>
                    <a:srgbClr val="FFFF00"/>
                  </a:highlight>
                </a:endParaRP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weight on </a:t>
                </a:r>
                <a:r>
                  <a:rPr lang="en-US" dirty="0" err="1">
                    <a:highlight>
                      <a:srgbClr val="FFFF00"/>
                    </a:highlight>
                  </a:rPr>
                  <a:t>x:y</a:t>
                </a:r>
                <a:r>
                  <a:rPr lang="en-US" dirty="0">
                    <a:highlight>
                      <a:srgbClr val="FFFF00"/>
                    </a:highlight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highlight>
                          <a:srgbClr val="FFFF00"/>
                        </a:highlight>
                        <a:latin typeface="Cambria Math" charset="0"/>
                      </a:rPr>
                      <m:t>𝑃</m:t>
                    </m:r>
                    <m:r>
                      <a:rPr lang="en-US" i="1">
                        <a:highlight>
                          <a:srgbClr val="FFFF00"/>
                        </a:highlight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charset="0"/>
                      </a:rPr>
                      <m:t>𝑦</m:t>
                    </m:r>
                    <m:r>
                      <a:rPr lang="en-US" i="1">
                        <a:highlight>
                          <a:srgbClr val="FFFF00"/>
                        </a:highlight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charset="0"/>
                      </a:rPr>
                      <m:t>𝑥</m:t>
                    </m:r>
                    <m:r>
                      <a:rPr lang="en-US" i="1">
                        <a:highlight>
                          <a:srgbClr val="FFFF00"/>
                        </a:highlight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, i.e. the </a:t>
                </a:r>
                <a:r>
                  <a:rPr lang="en-US" b="1" dirty="0">
                    <a:highlight>
                      <a:srgbClr val="FFFF00"/>
                    </a:highlight>
                  </a:rPr>
                  <a:t>emission probability</a:t>
                </a:r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187900"/>
              </a:xfrm>
              <a:blipFill>
                <a:blip r:embed="rId2"/>
                <a:stretch>
                  <a:fillRect l="-1043" t="-2329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2295487"/>
            <a:ext cx="18542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2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896" y="182245"/>
            <a:ext cx="10515600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/>
              <a:t>Emission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46095"/>
            <a:ext cx="10515600" cy="2498950"/>
          </a:xfrm>
        </p:spPr>
        <p:txBody>
          <a:bodyPr/>
          <a:lstStyle/>
          <a:p>
            <a:r>
              <a:rPr lang="en-US" dirty="0"/>
              <a:t>MLE probabilities from tagged WSJ corpus showing, e.g.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0.0032% of proper nouns are </a:t>
            </a:r>
            <a:r>
              <a:rPr lang="en-US" i="1" dirty="0">
                <a:solidFill>
                  <a:schemeClr val="accent2"/>
                </a:solidFill>
              </a:rPr>
              <a:t>Janet</a:t>
            </a:r>
            <a:r>
              <a:rPr lang="en-US" dirty="0">
                <a:solidFill>
                  <a:schemeClr val="accent2"/>
                </a:solidFill>
              </a:rPr>
              <a:t>: P(</a:t>
            </a:r>
            <a:r>
              <a:rPr lang="en-US" dirty="0" err="1">
                <a:solidFill>
                  <a:schemeClr val="accent2"/>
                </a:solidFill>
              </a:rPr>
              <a:t>Janet|NNP</a:t>
            </a:r>
            <a:r>
              <a:rPr lang="en-US" dirty="0">
                <a:solidFill>
                  <a:schemeClr val="accent2"/>
                </a:solidFill>
              </a:rPr>
              <a:t>) = 0.000032</a:t>
            </a:r>
          </a:p>
          <a:p>
            <a:pPr lvl="1"/>
            <a:r>
              <a:rPr lang="en-US" dirty="0">
                <a:solidFill>
                  <a:srgbClr val="FF40FF"/>
                </a:solidFill>
              </a:rPr>
              <a:t>About half of determiners are </a:t>
            </a:r>
            <a:r>
              <a:rPr lang="en-US" i="1" dirty="0">
                <a:solidFill>
                  <a:srgbClr val="FF40FF"/>
                </a:solidFill>
              </a:rPr>
              <a:t>the</a:t>
            </a:r>
            <a:endParaRPr lang="en-US" b="1" i="1" dirty="0">
              <a:solidFill>
                <a:srgbClr val="FF40FF"/>
              </a:solidFill>
            </a:endParaRPr>
          </a:p>
          <a:p>
            <a:pPr lvl="1"/>
            <a:r>
              <a:rPr lang="en-US" i="1" dirty="0">
                <a:solidFill>
                  <a:srgbClr val="00B0F0"/>
                </a:solidFill>
              </a:rPr>
              <a:t>the</a:t>
            </a:r>
            <a:r>
              <a:rPr lang="en-US" dirty="0">
                <a:solidFill>
                  <a:srgbClr val="00B0F0"/>
                </a:solidFill>
              </a:rPr>
              <a:t> can also be a proper noun (Annotation error?)</a:t>
            </a:r>
          </a:p>
          <a:p>
            <a:r>
              <a:rPr lang="en-US" dirty="0"/>
              <a:t>Again, in full table, rows would sum to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046" y="967516"/>
            <a:ext cx="81153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63046" y="3825016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excerpted from J&amp;M draft 3</a:t>
            </a:r>
            <a:r>
              <a:rPr lang="en-US" baseline="30000" dirty="0"/>
              <a:t>rd</a:t>
            </a:r>
            <a:r>
              <a:rPr lang="en-US" dirty="0"/>
              <a:t> edition, Fig. 8.6</a:t>
            </a:r>
          </a:p>
        </p:txBody>
      </p:sp>
    </p:spTree>
    <p:extLst>
      <p:ext uri="{BB962C8B-B14F-4D97-AF65-F5344CB8AC3E}">
        <p14:creationId xmlns:p14="http://schemas.microsoft.com/office/powerpoint/2010/main" val="120950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HW1 is due today, by 11:59pm (modulo late days)</a:t>
            </a:r>
          </a:p>
          <a:p>
            <a:r>
              <a:rPr lang="en-US" dirty="0"/>
              <a:t>HW3 (project proposal) will come out this coming Wednesday (9/12)</a:t>
            </a:r>
          </a:p>
          <a:p>
            <a:r>
              <a:rPr lang="en-US" dirty="0"/>
              <a:t>HW2 is due next Friday (9/14)</a:t>
            </a:r>
          </a:p>
          <a:p>
            <a:r>
              <a:rPr lang="en-US" dirty="0"/>
              <a:t>Start thinking about the midterm (10/5; 4 weeks from today)</a:t>
            </a:r>
          </a:p>
          <a:p>
            <a:pPr lvl="1"/>
            <a:r>
              <a:rPr lang="en-US" dirty="0"/>
              <a:t>Don't let the reading slip: make sure you have the latest schedule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www.isi.edu</a:t>
            </a:r>
            <a:r>
              <a:rPr lang="en-US" dirty="0"/>
              <a:t>/~</a:t>
            </a:r>
            <a:r>
              <a:rPr lang="en-US" dirty="0" err="1"/>
              <a:t>jonmay</a:t>
            </a:r>
            <a:r>
              <a:rPr lang="en-US" dirty="0"/>
              <a:t>/cs544_fa18_web/ (or go to </a:t>
            </a:r>
            <a:r>
              <a:rPr lang="en-US" dirty="0" err="1"/>
              <a:t>jonmay.net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51610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9822"/>
            <a:ext cx="10515600" cy="1325563"/>
          </a:xfrm>
        </p:spPr>
        <p:txBody>
          <a:bodyPr/>
          <a:lstStyle/>
          <a:p>
            <a:r>
              <a:rPr lang="en-US" dirty="0"/>
              <a:t>What can we do with this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3804"/>
                <a:ext cx="10515600" cy="4351338"/>
              </a:xfrm>
            </p:spPr>
            <p:txBody>
              <a:bodyPr/>
              <a:lstStyle/>
              <a:p>
                <a:r>
                  <a:rPr lang="en-US" dirty="0">
                    <a:highlight>
                      <a:srgbClr val="FFFF00"/>
                    </a:highlight>
                  </a:rPr>
                  <a:t>This is a model of the joint probability P(T, W)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So, if we have a word sequence and a tag sequence, we can get a probability for it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i="1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 P(This/DET is/VB a/DET simple/JJ sentence/NN)?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3804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553258"/>
              </p:ext>
            </p:extLst>
          </p:nvPr>
        </p:nvGraphicFramePr>
        <p:xfrm>
          <a:off x="1679388" y="4678082"/>
          <a:ext cx="88332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62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27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P(DET|&lt;s&gt;)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P(VB|DET)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P(DET|VB)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P(JJ|DET)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P(NN|JJ)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P(&lt;/s&gt;|NN)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This|DET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is|VB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a|DET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simple|JJ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sentence|NN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5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tag an unlabeled sequence?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say we're just given "This is a simple sentence"</a:t>
            </a:r>
          </a:p>
          <a:p>
            <a:r>
              <a:rPr lang="en-US" dirty="0"/>
              <a:t>Recall, in this formulation, we derived P(T, W) in order to solve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baseline="-25000" dirty="0"/>
              <a:t> </a:t>
            </a:r>
            <a:r>
              <a:rPr lang="en-US" dirty="0"/>
              <a:t>P(T)P(W|T)</a:t>
            </a:r>
          </a:p>
          <a:p>
            <a:r>
              <a:rPr lang="en-US" dirty="0"/>
              <a:t>So try "DT DT DT DT DT", "DT DT DT DT NN", ....</a:t>
            </a:r>
          </a:p>
          <a:p>
            <a:pPr lvl="1"/>
            <a:r>
              <a:rPr lang="en-US" dirty="0"/>
              <a:t>There are 45 tags. How many sequences will we try?</a:t>
            </a:r>
          </a:p>
          <a:p>
            <a:pPr lvl="1"/>
            <a:r>
              <a:rPr lang="en-US" dirty="0"/>
              <a:t>45</a:t>
            </a:r>
            <a:r>
              <a:rPr lang="en-US" baseline="30000" dirty="0"/>
              <a:t>5</a:t>
            </a:r>
            <a:r>
              <a:rPr lang="en-US" dirty="0"/>
              <a:t>=184,528,125</a:t>
            </a:r>
          </a:p>
        </p:txBody>
      </p:sp>
    </p:spTree>
    <p:extLst>
      <p:ext uri="{BB962C8B-B14F-4D97-AF65-F5344CB8AC3E}">
        <p14:creationId xmlns:p14="http://schemas.microsoft.com/office/powerpoint/2010/main" val="97900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Simplest: </a:t>
                </a:r>
                <a:r>
                  <a:rPr lang="en-US" dirty="0">
                    <a:highlight>
                      <a:srgbClr val="FFFF00"/>
                    </a:highlight>
                  </a:rPr>
                  <a:t>just choose the most likely tag for each word,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we don't consider tag context we get the wrong answer</a:t>
                </a:r>
              </a:p>
              <a:p>
                <a:r>
                  <a:rPr lang="en-US" dirty="0"/>
                  <a:t>Simple: </a:t>
                </a:r>
                <a:r>
                  <a:rPr lang="en-US" dirty="0">
                    <a:highlight>
                      <a:srgbClr val="FFFF00"/>
                    </a:highlight>
                  </a:rPr>
                  <a:t>At time </a:t>
                </a:r>
                <a:r>
                  <a:rPr lang="en-US" dirty="0" err="1">
                    <a:highlight>
                      <a:srgbClr val="FFFF00"/>
                    </a:highlight>
                  </a:rPr>
                  <a:t>i</a:t>
                </a:r>
                <a:r>
                  <a:rPr lang="en-US" dirty="0">
                    <a:highlight>
                      <a:srgbClr val="FFFF00"/>
                    </a:highlight>
                  </a:rPr>
                  <a:t>, choose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t</a:t>
                </a:r>
                <a:r>
                  <a:rPr lang="en-US" baseline="-25000" dirty="0"/>
                  <a:t>i-1</a:t>
                </a:r>
                <a:r>
                  <a:rPr lang="en-US" dirty="0"/>
                  <a:t> and </a:t>
                </a:r>
                <a:r>
                  <a:rPr lang="en-US" dirty="0" err="1"/>
                  <a:t>w</a:t>
                </a:r>
                <a:r>
                  <a:rPr lang="en-US" baseline="-25000" dirty="0" err="1"/>
                  <a:t>i</a:t>
                </a:r>
                <a:r>
                  <a:rPr lang="en-US" dirty="0"/>
                  <a:t> are determined, O(|T| x N) runtime </a:t>
                </a:r>
                <a:r>
                  <a:rPr lang="mr-IN" dirty="0"/>
                  <a:t>–</a:t>
                </a:r>
                <a:r>
                  <a:rPr lang="en-US" dirty="0"/>
                  <a:t> same as above</a:t>
                </a:r>
              </a:p>
              <a:p>
                <a:pPr lvl="1"/>
                <a:r>
                  <a:rPr lang="en-US" dirty="0"/>
                  <a:t>This uses tag context and gets a better result because P(VBD|NN) and P(&lt;/s&gt;|VBD) are high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15640"/>
              </p:ext>
            </p:extLst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</p:spTree>
    <p:extLst>
      <p:ext uri="{BB962C8B-B14F-4D97-AF65-F5344CB8AC3E}">
        <p14:creationId xmlns:p14="http://schemas.microsoft.com/office/powerpoint/2010/main" val="177158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Greedy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) is still </a:t>
                </a:r>
                <a:r>
                  <a:rPr lang="en-US" dirty="0">
                    <a:highlight>
                      <a:srgbClr val="FFFF00"/>
                    </a:highlight>
                  </a:rPr>
                  <a:t>suboptimal</a:t>
                </a:r>
              </a:p>
              <a:p>
                <a:pPr lvl="1"/>
                <a:r>
                  <a:rPr lang="en-US" dirty="0">
                    <a:highlight>
                      <a:srgbClr val="FFFF00"/>
                    </a:highlight>
                  </a:rPr>
                  <a:t>You commit to a tag before considering </a:t>
                </a:r>
                <a:r>
                  <a:rPr lang="en-US" u="sng" dirty="0">
                    <a:highlight>
                      <a:srgbClr val="FFFF00"/>
                    </a:highlight>
                  </a:rPr>
                  <a:t>subsequent</a:t>
                </a:r>
                <a:r>
                  <a:rPr lang="en-US" dirty="0">
                    <a:highlight>
                      <a:srgbClr val="FFFF00"/>
                    </a:highlight>
                  </a:rPr>
                  <a:t> tags</a:t>
                </a:r>
              </a:p>
              <a:p>
                <a:pPr lvl="1"/>
                <a:r>
                  <a:rPr lang="en-US" dirty="0">
                    <a:highlight>
                      <a:srgbClr val="FFFF00"/>
                    </a:highlight>
                  </a:rPr>
                  <a:t>It could be the case that ALL possible next tags have low transition probabilities</a:t>
                </a:r>
              </a:p>
              <a:p>
                <a:pPr lvl="1"/>
                <a:r>
                  <a:rPr lang="en-US" dirty="0"/>
                  <a:t>E.g. a tag that is unlikely to be at the end of the sentence could be selected at the wrong time when going left to right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  <a:blipFill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15640"/>
              </p:ext>
            </p:extLst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</p:spTree>
    <p:extLst>
      <p:ext uri="{BB962C8B-B14F-4D97-AF65-F5344CB8AC3E}">
        <p14:creationId xmlns:p14="http://schemas.microsoft.com/office/powerpoint/2010/main" val="214636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Viterbi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highlight>
                      <a:srgbClr val="FFFF00"/>
                    </a:highlight>
                  </a:rPr>
                  <a:t>A </a:t>
                </a:r>
                <a:r>
                  <a:rPr lang="en-US" b="1" dirty="0">
                    <a:highlight>
                      <a:srgbClr val="FFFF00"/>
                    </a:highlight>
                  </a:rPr>
                  <a:t>dynamic programming</a:t>
                </a:r>
                <a:r>
                  <a:rPr lang="en-US" dirty="0">
                    <a:highlight>
                      <a:srgbClr val="FFFF00"/>
                    </a:highlight>
                  </a:rPr>
                  <a:t> algorithm</a:t>
                </a:r>
              </a:p>
              <a:p>
                <a:pPr lvl="1"/>
                <a:r>
                  <a:rPr lang="en-US" dirty="0">
                    <a:highlight>
                      <a:srgbClr val="FFFF00"/>
                    </a:highlight>
                  </a:rPr>
                  <a:t>Break down a problem into smaller parts</a:t>
                </a:r>
              </a:p>
              <a:p>
                <a:pPr lvl="1"/>
                <a:r>
                  <a:rPr lang="en-US" dirty="0">
                    <a:highlight>
                      <a:srgbClr val="FFFF00"/>
                    </a:highlight>
                  </a:rPr>
                  <a:t>Compute small parts once and re-use later on</a:t>
                </a:r>
              </a:p>
              <a:p>
                <a:r>
                  <a:rPr lang="en-US" dirty="0"/>
                  <a:t>Yes, that Viterbi</a:t>
                </a:r>
              </a:p>
              <a:p>
                <a:pPr lvl="1"/>
                <a:r>
                  <a:rPr lang="en-US" dirty="0"/>
                  <a:t>All USC CS courses are required to present the Viterbi Algorithm</a:t>
                </a:r>
              </a:p>
              <a:p>
                <a:pPr lvl="1"/>
                <a:r>
                  <a:rPr lang="en-US" dirty="0"/>
                  <a:t>Kidding! But it comes up a lot because it's very useful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Optimal global solution</a:t>
                </a:r>
              </a:p>
              <a:p>
                <a:pPr lvl="1"/>
                <a:r>
                  <a:rPr lang="en-US" dirty="0">
                    <a:highlight>
                      <a:srgbClr val="FFFF00"/>
                    </a:highlight>
                  </a:rPr>
                  <a:t>Will be slower than greedy algorithm, but is </a:t>
                </a:r>
                <a:r>
                  <a:rPr lang="en-US" u="sng" dirty="0">
                    <a:highlight>
                      <a:srgbClr val="FFFF00"/>
                    </a:highlight>
                  </a:rPr>
                  <a:t>guaranteed</a:t>
                </a:r>
                <a:r>
                  <a:rPr lang="en-US" dirty="0">
                    <a:highlight>
                      <a:srgbClr val="FFFF00"/>
                    </a:highlight>
                  </a:rPr>
                  <a:t> to return the proper </a:t>
                </a:r>
                <a:r>
                  <a:rPr lang="en-US" dirty="0"/>
                  <a:t>argmax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i="1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790" t="13240" r="20527" b="14210"/>
          <a:stretch/>
        </p:blipFill>
        <p:spPr>
          <a:xfrm>
            <a:off x="9216571" y="359336"/>
            <a:ext cx="2627087" cy="26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1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as a Decoder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The problem of finding the best tag sequence for a given word sequence is sometimes called </a:t>
            </a:r>
            <a:r>
              <a:rPr lang="en-US" u="sng" dirty="0">
                <a:highlight>
                  <a:srgbClr val="FFFF00"/>
                </a:highlight>
              </a:rPr>
              <a:t>decoding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This is because, like spelling correction, etc., HMM can also be viewed as a noisy channel model:</a:t>
            </a:r>
          </a:p>
          <a:p>
            <a:pPr lvl="1"/>
            <a:r>
              <a:rPr lang="en-US" dirty="0"/>
              <a:t>Someone wants to send us a sequence of tags P(T)</a:t>
            </a:r>
          </a:p>
          <a:p>
            <a:pPr lvl="1"/>
            <a:r>
              <a:rPr lang="en-US" dirty="0"/>
              <a:t>During transmission, "noise" converts each tag to a word P(W|T)</a:t>
            </a:r>
          </a:p>
          <a:p>
            <a:pPr lvl="1"/>
            <a:r>
              <a:rPr lang="en-US" dirty="0"/>
              <a:t>We try to decode the observed words back to the original tags</a:t>
            </a:r>
          </a:p>
          <a:p>
            <a:r>
              <a:rPr lang="en-US" dirty="0">
                <a:highlight>
                  <a:srgbClr val="FFFF00"/>
                </a:highlight>
              </a:rPr>
              <a:t>Decoding is a general term in NLP for inferring hidden variables in a test instance </a:t>
            </a:r>
            <a:r>
              <a:rPr lang="en-US" dirty="0"/>
              <a:t>(e.g. finding correct spelling of a misspelled word, determining topic or sentiment of an input, determining the underlying syntactic tree)</a:t>
            </a:r>
          </a:p>
        </p:txBody>
      </p:sp>
    </p:spTree>
    <p:extLst>
      <p:ext uri="{BB962C8B-B14F-4D97-AF65-F5344CB8AC3E}">
        <p14:creationId xmlns:p14="http://schemas.microsoft.com/office/powerpoint/2010/main" val="168990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624" y="3073512"/>
            <a:ext cx="10515600" cy="4351338"/>
          </a:xfrm>
        </p:spPr>
        <p:txBody>
          <a:bodyPr/>
          <a:lstStyle/>
          <a:p>
            <a:r>
              <a:rPr lang="en-US" dirty="0"/>
              <a:t>Suppose we have already calculated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best tag sequence for &lt;s&gt; ...  bit that ends in NN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best tag sequence for &lt;s&gt; ... bit that ends in VBD</a:t>
            </a:r>
          </a:p>
          <a:p>
            <a:r>
              <a:rPr lang="en-US" dirty="0"/>
              <a:t>Then, the best sequence would be either</a:t>
            </a:r>
          </a:p>
          <a:p>
            <a:pPr lvl="1"/>
            <a:r>
              <a:rPr lang="en-US" dirty="0"/>
              <a:t>sequence a) extended to include &lt;/s&gt; or</a:t>
            </a:r>
          </a:p>
          <a:p>
            <a:pPr lvl="1"/>
            <a:r>
              <a:rPr lang="en-US" dirty="0"/>
              <a:t>sequence b) extended to include &lt;/s&gt;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611069" y="2048782"/>
            <a:ext cx="46035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657771" y="2285773"/>
            <a:ext cx="428171" cy="12110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624" y="3073512"/>
            <a:ext cx="10515600" cy="4351338"/>
          </a:xfrm>
        </p:spPr>
        <p:txBody>
          <a:bodyPr/>
          <a:lstStyle/>
          <a:p>
            <a:r>
              <a:rPr lang="en-US" dirty="0"/>
              <a:t>But to get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best tag sequence for &lt;s&gt; ...  bit that ends in NN</a:t>
            </a:r>
          </a:p>
          <a:p>
            <a:r>
              <a:rPr lang="en-US" dirty="0"/>
              <a:t>Then we have to extend one of:</a:t>
            </a:r>
          </a:p>
          <a:p>
            <a:pPr lvl="1"/>
            <a:r>
              <a:rPr lang="en-US" dirty="0"/>
              <a:t>The best tag sequence for &lt;s&gt; ... dog that ends in NN</a:t>
            </a:r>
          </a:p>
          <a:p>
            <a:pPr lvl="1"/>
            <a:r>
              <a:rPr lang="en-US" dirty="0"/>
              <a:t>The best tag sequence for &lt;s&gt; ... dog that ends in VB</a:t>
            </a:r>
          </a:p>
          <a:p>
            <a:r>
              <a:rPr lang="en-US" dirty="0"/>
              <a:t>And so on...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521473" y="1989463"/>
            <a:ext cx="46035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553661" y="2089820"/>
            <a:ext cx="428171" cy="12110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01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High-Level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Want to find </a:t>
            </a:r>
            <a:r>
              <a:rPr lang="en-US" dirty="0" err="1">
                <a:highlight>
                  <a:srgbClr val="FFFF00"/>
                </a:highlight>
              </a:rPr>
              <a:t>argmax</a:t>
            </a:r>
            <a:r>
              <a:rPr lang="en-US" baseline="-25000" dirty="0" err="1">
                <a:highlight>
                  <a:srgbClr val="FFFF00"/>
                </a:highlight>
              </a:rPr>
              <a:t>T</a:t>
            </a:r>
            <a:r>
              <a:rPr lang="en-US" dirty="0" err="1">
                <a:highlight>
                  <a:srgbClr val="FFFF00"/>
                </a:highlight>
              </a:rPr>
              <a:t>P</a:t>
            </a:r>
            <a:r>
              <a:rPr lang="en-US" dirty="0">
                <a:highlight>
                  <a:srgbClr val="FFFF00"/>
                </a:highlight>
              </a:rPr>
              <a:t>(T|W) = </a:t>
            </a:r>
            <a:r>
              <a:rPr lang="en-US" dirty="0" err="1">
                <a:highlight>
                  <a:srgbClr val="FFFF00"/>
                </a:highlight>
              </a:rPr>
              <a:t>argmax</a:t>
            </a:r>
            <a:r>
              <a:rPr lang="en-US" baseline="-25000" dirty="0" err="1">
                <a:highlight>
                  <a:srgbClr val="FFFF00"/>
                </a:highlight>
              </a:rPr>
              <a:t>T</a:t>
            </a:r>
            <a:r>
              <a:rPr lang="en-US" dirty="0" err="1">
                <a:highlight>
                  <a:srgbClr val="FFFF00"/>
                </a:highlight>
              </a:rPr>
              <a:t>P</a:t>
            </a:r>
            <a:r>
              <a:rPr lang="en-US" dirty="0">
                <a:highlight>
                  <a:srgbClr val="FFFF00"/>
                </a:highlight>
              </a:rPr>
              <a:t>(T,W) = </a:t>
            </a:r>
            <a:r>
              <a:rPr lang="en-US" dirty="0" err="1">
                <a:highlight>
                  <a:srgbClr val="FFFF00"/>
                </a:highlight>
              </a:rPr>
              <a:t>argmax</a:t>
            </a:r>
            <a:r>
              <a:rPr lang="en-US" baseline="-25000" dirty="0" err="1">
                <a:highlight>
                  <a:srgbClr val="FFFF00"/>
                </a:highlight>
              </a:rPr>
              <a:t>T</a:t>
            </a:r>
            <a:r>
              <a:rPr lang="en-US" dirty="0" err="1">
                <a:highlight>
                  <a:srgbClr val="FFFF00"/>
                </a:highlight>
              </a:rPr>
              <a:t>P</a:t>
            </a:r>
            <a:r>
              <a:rPr lang="en-US" dirty="0">
                <a:highlight>
                  <a:srgbClr val="FFFF00"/>
                </a:highlight>
              </a:rPr>
              <a:t>(T)P(W|T)</a:t>
            </a:r>
          </a:p>
          <a:p>
            <a:r>
              <a:rPr lang="en-US" dirty="0"/>
              <a:t>Intuition: </a:t>
            </a:r>
            <a:r>
              <a:rPr lang="en-US" dirty="0">
                <a:highlight>
                  <a:srgbClr val="FFFF00"/>
                </a:highlight>
              </a:rPr>
              <a:t>the best path of length </a:t>
            </a:r>
            <a:r>
              <a:rPr lang="en-US" dirty="0" err="1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 ending in state t must include the best path of length i-1 to the previous state</a:t>
            </a:r>
            <a:r>
              <a:rPr lang="en-US" dirty="0"/>
              <a:t>. So,</a:t>
            </a:r>
          </a:p>
          <a:p>
            <a:pPr lvl="1"/>
            <a:r>
              <a:rPr lang="en-US" dirty="0"/>
              <a:t>find the best path of length i-1 to each state</a:t>
            </a:r>
          </a:p>
          <a:p>
            <a:pPr lvl="1"/>
            <a:r>
              <a:rPr lang="en-US" dirty="0"/>
              <a:t>consider extending each of these by 1 step, to state t</a:t>
            </a:r>
          </a:p>
          <a:p>
            <a:pPr lvl="1"/>
            <a:r>
              <a:rPr lang="en-US" dirty="0"/>
              <a:t>take the best of these options as the best path to state t</a:t>
            </a:r>
          </a:p>
        </p:txBody>
      </p:sp>
    </p:spTree>
    <p:extLst>
      <p:ext uri="{BB962C8B-B14F-4D97-AF65-F5344CB8AC3E}">
        <p14:creationId xmlns:p14="http://schemas.microsoft.com/office/powerpoint/2010/main" val="25516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87743" cy="4351338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use a </a:t>
            </a:r>
            <a:r>
              <a:rPr lang="en-US" u="sng" dirty="0">
                <a:highlight>
                  <a:srgbClr val="FFFF00"/>
                </a:highlight>
              </a:rPr>
              <a:t>chart</a:t>
            </a:r>
            <a:r>
              <a:rPr lang="en-US" dirty="0">
                <a:highlight>
                  <a:srgbClr val="FFFF00"/>
                </a:highlight>
              </a:rPr>
              <a:t> v to store partial results as we go</a:t>
            </a:r>
          </a:p>
          <a:p>
            <a:pPr lvl="1"/>
            <a:r>
              <a:rPr lang="en-US" dirty="0"/>
              <a:t>T x N table for T possible tags and length N sentence</a:t>
            </a:r>
          </a:p>
          <a:p>
            <a:pPr lvl="1"/>
            <a:r>
              <a:rPr lang="en-US" dirty="0"/>
              <a:t>v[t, </a:t>
            </a:r>
            <a:r>
              <a:rPr lang="en-US" dirty="0" err="1"/>
              <a:t>i</a:t>
            </a:r>
            <a:r>
              <a:rPr lang="en-US" dirty="0"/>
              <a:t>] is the probability of the best state sequence for w</a:t>
            </a:r>
            <a:r>
              <a:rPr lang="en-US" baseline="-25000" dirty="0"/>
              <a:t>1</a:t>
            </a:r>
            <a:r>
              <a:rPr lang="en-US" dirty="0"/>
              <a:t>...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that ends in state t</a:t>
            </a:r>
          </a:p>
          <a:p>
            <a:r>
              <a:rPr lang="en-US" dirty="0">
                <a:highlight>
                  <a:srgbClr val="FFFF00"/>
                </a:highlight>
              </a:rPr>
              <a:t>fill columns left to right, with</a:t>
            </a:r>
          </a:p>
          <a:p>
            <a:pPr lvl="1"/>
            <a:r>
              <a:rPr lang="en-US" dirty="0"/>
              <a:t>v[t, 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max</a:t>
            </a:r>
            <a:r>
              <a:rPr lang="en-US" baseline="-25000" dirty="0" err="1"/>
              <a:t>t</a:t>
            </a:r>
            <a:r>
              <a:rPr lang="en-US" baseline="-25000" dirty="0"/>
              <a:t>'</a:t>
            </a:r>
            <a:r>
              <a:rPr lang="en-US" dirty="0"/>
              <a:t> v[t', i-1] x P(</a:t>
            </a:r>
            <a:r>
              <a:rPr lang="en-US" dirty="0" err="1"/>
              <a:t>t|t</a:t>
            </a:r>
            <a:r>
              <a:rPr lang="en-US" dirty="0"/>
              <a:t>') x 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 err="1"/>
              <a:t>|t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note, the max is over each possible previous tag t'</a:t>
            </a:r>
          </a:p>
          <a:p>
            <a:r>
              <a:rPr lang="en-US" dirty="0">
                <a:highlight>
                  <a:srgbClr val="FFFF00"/>
                </a:highlight>
              </a:rPr>
              <a:t>also keep a </a:t>
            </a:r>
            <a:r>
              <a:rPr lang="en-US" dirty="0" err="1">
                <a:highlight>
                  <a:srgbClr val="FFFF00"/>
                </a:highlight>
              </a:rPr>
              <a:t>backtrace</a:t>
            </a:r>
            <a:r>
              <a:rPr lang="en-US" dirty="0">
                <a:highlight>
                  <a:srgbClr val="FFFF00"/>
                </a:highlight>
              </a:rPr>
              <a:t> table b</a:t>
            </a:r>
          </a:p>
          <a:p>
            <a:pPr lvl="1"/>
            <a:r>
              <a:rPr lang="en-US" dirty="0"/>
              <a:t>b[t, 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baseline="-25000" dirty="0"/>
              <a:t>'</a:t>
            </a:r>
            <a:r>
              <a:rPr lang="en-US" dirty="0"/>
              <a:t> v[t', i-1] x P(</a:t>
            </a:r>
            <a:r>
              <a:rPr lang="en-US" dirty="0" err="1"/>
              <a:t>t|t</a:t>
            </a:r>
            <a:r>
              <a:rPr lang="en-US" dirty="0"/>
              <a:t>') x 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 err="1"/>
              <a:t>|t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 can be used afterward to find the chain of tags</a:t>
            </a:r>
          </a:p>
        </p:txBody>
      </p:sp>
    </p:spTree>
    <p:extLst>
      <p:ext uri="{BB962C8B-B14F-4D97-AF65-F5344CB8AC3E}">
        <p14:creationId xmlns:p14="http://schemas.microsoft.com/office/powerpoint/2010/main" val="12278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Part of Speech (POS) Tagging?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string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>
                <a:solidFill>
                  <a:srgbClr val="FF0000"/>
                </a:solidFill>
              </a:rPr>
              <a:t>This is a simple sentence</a:t>
            </a:r>
          </a:p>
          <a:p>
            <a:r>
              <a:rPr lang="en-US" dirty="0"/>
              <a:t>Identify parts of speech (syntactic categories)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>
                <a:solidFill>
                  <a:srgbClr val="FF0000"/>
                </a:solidFill>
              </a:rPr>
              <a:t>This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is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VB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simple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ADJ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sentence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NOUN</a:t>
            </a:r>
          </a:p>
        </p:txBody>
      </p:sp>
    </p:spTree>
    <p:extLst>
      <p:ext uri="{BB962C8B-B14F-4D97-AF65-F5344CB8AC3E}">
        <p14:creationId xmlns:p14="http://schemas.microsoft.com/office/powerpoint/2010/main" val="141346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3576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921234"/>
              </p:ext>
            </p:extLst>
          </p:nvPr>
        </p:nvGraphicFramePr>
        <p:xfrm>
          <a:off x="6386515" y="4377265"/>
          <a:ext cx="551520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7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39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75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75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07369" y="3497100"/>
            <a:ext cx="725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 = </a:t>
            </a:r>
            <a:r>
              <a:rPr lang="en-US" sz="2400" dirty="0">
                <a:solidFill>
                  <a:srgbClr val="FF0000"/>
                </a:solidFill>
              </a:rPr>
              <a:t>the doctor is in</a:t>
            </a:r>
            <a:r>
              <a:rPr lang="en-US" sz="2400" dirty="0"/>
              <a:t>. Our chart is initially empty.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588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3576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07369" y="3497100"/>
            <a:ext cx="725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 = </a:t>
            </a:r>
            <a:r>
              <a:rPr lang="en-US" sz="2400" dirty="0">
                <a:solidFill>
                  <a:srgbClr val="FF0000"/>
                </a:solidFill>
              </a:rPr>
              <a:t>the doctor is in</a:t>
            </a:r>
            <a:r>
              <a:rPr lang="en-US" sz="2400" dirty="0"/>
              <a:t>. Our chart is initially empty.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205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17419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06633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Filling in the First Column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06779" y="3266267"/>
            <a:ext cx="500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N,the</a:t>
            </a:r>
            <a:r>
              <a:rPr lang="en-US" sz="2400" dirty="0"/>
              <a:t>] = P(N|&lt;s&gt;)*P(</a:t>
            </a:r>
            <a:r>
              <a:rPr lang="en-US" sz="2400" dirty="0" err="1"/>
              <a:t>the|N</a:t>
            </a:r>
            <a:r>
              <a:rPr lang="en-US" sz="2400" dirty="0"/>
              <a:t>) = .3*0=0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87674" y="3894326"/>
            <a:ext cx="527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D,the</a:t>
            </a:r>
            <a:r>
              <a:rPr lang="en-US" sz="2400" dirty="0"/>
              <a:t>] = P(D|&lt;s&gt;)*P(</a:t>
            </a:r>
            <a:r>
              <a:rPr lang="en-US" sz="2400" dirty="0" err="1"/>
              <a:t>the|D</a:t>
            </a:r>
            <a:r>
              <a:rPr lang="en-US" sz="2400" dirty="0"/>
              <a:t>) = .3*.7=.21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52951" y="3530061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...</a:t>
            </a:r>
          </a:p>
        </p:txBody>
      </p:sp>
      <p:sp>
        <p:nvSpPr>
          <p:cNvPr id="6" name="Rectangle 5"/>
          <p:cNvSpPr/>
          <p:nvPr/>
        </p:nvSpPr>
        <p:spPr>
          <a:xfrm>
            <a:off x="3026228" y="1392834"/>
            <a:ext cx="1061445" cy="377101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68420" y="3308548"/>
            <a:ext cx="4943512" cy="440658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4670" y="4571999"/>
            <a:ext cx="494068" cy="391043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259783" y="4724399"/>
            <a:ext cx="494068" cy="391043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26227" y="2163867"/>
            <a:ext cx="1061445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935486" y="4535848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168420" y="3937705"/>
            <a:ext cx="508988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259783" y="5481772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5" grpId="0"/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75831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00711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max(0,0,.21*.9*.4.,0,0) = .0756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4647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62182" y="1429830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2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3" grpId="0" animBg="1"/>
      <p:bldP spid="14" grpId="0" animBg="1"/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02075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max(0,0,.21*.9*.4.,0,0) = .0756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0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4043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93079" y="3358977"/>
            <a:ext cx="6194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V,doctor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V|t</a:t>
            </a:r>
            <a:r>
              <a:rPr lang="en-US" sz="2400" dirty="0"/>
              <a:t>')*P(</a:t>
            </a:r>
            <a:r>
              <a:rPr lang="en-US" sz="2400" dirty="0" err="1"/>
              <a:t>doctor|V</a:t>
            </a:r>
            <a:r>
              <a:rPr lang="en-US" sz="24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08" y="3873728"/>
            <a:ext cx="4285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max(0,0,.21*.01*.1,0,0) = .00021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9427029" y="5112684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47986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62182" y="1429830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714652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9427029" y="5489785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427029" y="5866886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420558" y="6215813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49156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79600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8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N,is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is|N</a:t>
            </a:r>
            <a:r>
              <a:rPr lang="en-US" sz="24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71341" y="1353728"/>
            <a:ext cx="722293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787743" y="474834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6018" y="493689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57642" y="1755876"/>
            <a:ext cx="735992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6018" y="5313998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6018" y="5691099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42901" y="213284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17311" y="3890283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.0756 * .2 * .1 = .001512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.00021 * .3 * .1 = .0000063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0* .9 * .1 = 0</a:t>
            </a:r>
          </a:p>
        </p:txBody>
      </p:sp>
      <p:sp>
        <p:nvSpPr>
          <p:cNvPr id="2" name="Rectangle 1"/>
          <p:cNvSpPr/>
          <p:nvPr/>
        </p:nvSpPr>
        <p:spPr>
          <a:xfrm>
            <a:off x="5967267" y="1477646"/>
            <a:ext cx="819980" cy="253183"/>
          </a:xfrm>
          <a:prstGeom prst="rect">
            <a:avLst/>
          </a:prstGeom>
          <a:solidFill>
            <a:srgbClr val="CF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9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9" grpId="0"/>
      <p:bldP spid="20" grpId="0"/>
      <p:bldP spid="21" grpId="0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67806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34982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40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V,is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V|t</a:t>
            </a:r>
            <a:r>
              <a:rPr lang="en-US" sz="2400" dirty="0"/>
              <a:t>')*P(</a:t>
            </a:r>
            <a:r>
              <a:rPr lang="en-US" sz="2400" dirty="0" err="1"/>
              <a:t>is|V</a:t>
            </a:r>
            <a:r>
              <a:rPr lang="en-US" sz="24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96228" y="3915600"/>
            <a:ext cx="266451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max(.0756*.4*.9,</a:t>
            </a:r>
            <a:br>
              <a:rPr lang="en-US" sz="2400" dirty="0"/>
            </a:br>
            <a:r>
              <a:rPr lang="en-US" sz="2400" dirty="0"/>
              <a:t>         .00021*.05*.9,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0) = .027216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49069" y="4929178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765193" y="5121335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29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371954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31468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/>
              <a:t>Fourth Column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31853" y="3403302"/>
            <a:ext cx="4680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P,in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t',is</a:t>
            </a:r>
            <a:r>
              <a:rPr lang="en-US" sz="2400" dirty="0"/>
              <a:t>]*P(</a:t>
            </a:r>
            <a:r>
              <a:rPr lang="en-US" sz="2400" dirty="0" err="1"/>
              <a:t>P|t</a:t>
            </a:r>
            <a:r>
              <a:rPr lang="en-US" sz="2400" dirty="0"/>
              <a:t>')*P(</a:t>
            </a:r>
            <a:r>
              <a:rPr lang="en-US" sz="2400" dirty="0" err="1"/>
              <a:t>in|P</a:t>
            </a:r>
            <a:r>
              <a:rPr lang="en-US" sz="2400" dirty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96228" y="3915600"/>
            <a:ext cx="266451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max(.001512*.3*1,</a:t>
            </a:r>
            <a:br>
              <a:rPr lang="en-US" sz="2400" dirty="0"/>
            </a:br>
            <a:r>
              <a:rPr lang="en-US" sz="2400" dirty="0"/>
              <a:t>         .027216*.2*1,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0) = .0054432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49000" y="4929178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297886" y="5854592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82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POS tagging?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step toward full syntactic analysis (which is a first step toward full semantic analysis)</a:t>
            </a:r>
          </a:p>
          <a:p>
            <a:pPr lvl="1"/>
            <a:r>
              <a:rPr lang="en-US" dirty="0"/>
              <a:t>simpler and faster than full syntactic parsing</a:t>
            </a:r>
          </a:p>
          <a:p>
            <a:pPr lvl="1"/>
            <a:r>
              <a:rPr lang="en-US" dirty="0"/>
              <a:t>often good features for other tasks (e.g. sentiment classification, word sense disambiguation)</a:t>
            </a:r>
          </a:p>
          <a:p>
            <a:r>
              <a:rPr lang="en-US" dirty="0"/>
              <a:t>Good pedagogical tool for me: illustrates </a:t>
            </a:r>
            <a:r>
              <a:rPr lang="en-US" b="1" dirty="0"/>
              <a:t>Hidden Markov Models</a:t>
            </a:r>
            <a:r>
              <a:rPr lang="en-US" dirty="0"/>
              <a:t> (HMMs) which are used for other sequence labeling tasks </a:t>
            </a:r>
          </a:p>
        </p:txBody>
      </p:sp>
    </p:spTree>
    <p:extLst>
      <p:ext uri="{BB962C8B-B14F-4D97-AF65-F5344CB8AC3E}">
        <p14:creationId xmlns:p14="http://schemas.microsoft.com/office/powerpoint/2010/main" val="196829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995133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345593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/>
              <a:t>Fourth Column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31853" y="3403302"/>
            <a:ext cx="4766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A,in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t',is</a:t>
            </a:r>
            <a:r>
              <a:rPr lang="en-US" sz="2400" dirty="0"/>
              <a:t>]*P(</a:t>
            </a:r>
            <a:r>
              <a:rPr lang="en-US" sz="2400" dirty="0" err="1"/>
              <a:t>A|t</a:t>
            </a:r>
            <a:r>
              <a:rPr lang="en-US" sz="2400" dirty="0"/>
              <a:t>')*P(</a:t>
            </a:r>
            <a:r>
              <a:rPr lang="en-US" sz="2400" dirty="0" err="1"/>
              <a:t>in|A</a:t>
            </a:r>
            <a:r>
              <a:rPr lang="en-US" sz="2400" dirty="0"/>
              <a:t>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96228" y="3915600"/>
            <a:ext cx="281564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max(.001512*.04*.1,</a:t>
            </a:r>
            <a:br>
              <a:rPr lang="en-US" sz="2400" dirty="0"/>
            </a:br>
            <a:r>
              <a:rPr lang="en-US" sz="2400" dirty="0"/>
              <a:t>         .027216*.1*.1,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0) = .00027216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6229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297886" y="6197483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9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654868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.000027216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9246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991061" y="2477211"/>
            <a:ext cx="435114" cy="53103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/>
              <a:t>End of sentence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25338" y="3679547"/>
            <a:ext cx="4364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v[&lt;/s&gt;]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t',in</a:t>
            </a:r>
            <a:r>
              <a:rPr lang="en-US" sz="2400" dirty="0"/>
              <a:t>]*P(&lt;/s&gt;|t')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63977" y="4233816"/>
            <a:ext cx="437331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</a:t>
            </a:r>
            <a:br>
              <a:rPr lang="en-US" sz="2400" dirty="0"/>
            </a:br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.0054432*0,</a:t>
            </a:r>
          </a:p>
          <a:p>
            <a:r>
              <a:rPr lang="en-US" sz="2400" dirty="0"/>
              <a:t>         .00027216*.1) = .000027216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626508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29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902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.000027216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866743" y="2477211"/>
            <a:ext cx="559432" cy="62230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Completed Chart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119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400441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.000027216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866743" y="2498265"/>
            <a:ext cx="559432" cy="62230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Following the </a:t>
            </a:r>
            <a:r>
              <a:rPr lang="en-US" dirty="0" err="1"/>
              <a:t>Backtraces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05487" y="3252635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49938" y="3252634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64674" y="326626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75669" y="325263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33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7" grpId="0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Transition and Emission Probabilities Need Smoothing?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Emissions</a:t>
            </a:r>
            <a:r>
              <a:rPr lang="en-US" dirty="0">
                <a:highlight>
                  <a:srgbClr val="FFFF00"/>
                </a:highlight>
              </a:rPr>
              <a:t>: Yes, because if there is any word w in the test data such that P(</a:t>
            </a:r>
            <a:r>
              <a:rPr lang="en-US" dirty="0" err="1">
                <a:highlight>
                  <a:srgbClr val="FFFF00"/>
                </a:highlight>
              </a:rPr>
              <a:t>w|t</a:t>
            </a:r>
            <a:r>
              <a:rPr lang="en-US" dirty="0">
                <a:highlight>
                  <a:srgbClr val="FFFF00"/>
                </a:highlight>
              </a:rPr>
              <a:t>) = 0 for all tags t, then the whole joint probability P(W, T) will go to 0</a:t>
            </a:r>
            <a:r>
              <a:rPr lang="en-US" dirty="0"/>
              <a:t>.</a:t>
            </a:r>
          </a:p>
          <a:p>
            <a:r>
              <a:rPr lang="en-US" b="1" dirty="0"/>
              <a:t>Transitions</a:t>
            </a:r>
            <a:r>
              <a:rPr lang="en-US" dirty="0"/>
              <a:t>: </a:t>
            </a:r>
            <a:r>
              <a:rPr lang="en-US" dirty="0">
                <a:highlight>
                  <a:srgbClr val="FFFF00"/>
                </a:highlight>
              </a:rPr>
              <a:t>Not necessarily, but if any transition probabilities are estimated as 0, that tag bigram will never be predicted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You generally won't add OOV to smooth transitions, since all labels are known ahead of time</a:t>
            </a:r>
          </a:p>
          <a:p>
            <a:r>
              <a:rPr lang="en-US" dirty="0"/>
              <a:t>What are some transitions that should NEVER occur in a bigram HMM?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* ➜ &lt;s&gt;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&lt;/s&gt; ➜ *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&lt;s&gt; ➜ &lt;/s&gt;</a:t>
            </a:r>
          </a:p>
        </p:txBody>
      </p:sp>
    </p:spTree>
    <p:extLst>
      <p:ext uri="{BB962C8B-B14F-4D97-AF65-F5344CB8AC3E}">
        <p14:creationId xmlns:p14="http://schemas.microsoft.com/office/powerpoint/2010/main" val="71727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HMMs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Equations thus far have been for bigram HMMs, i.e. 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transitions P(t</a:t>
            </a:r>
            <a:r>
              <a:rPr lang="en-US" baseline="-25000" dirty="0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|t</a:t>
            </a:r>
            <a:r>
              <a:rPr lang="en-US" baseline="-25000" dirty="0">
                <a:highlight>
                  <a:srgbClr val="FFFF00"/>
                </a:highlight>
              </a:rPr>
              <a:t>i-1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r>
              <a:rPr lang="en-US" dirty="0">
                <a:highlight>
                  <a:srgbClr val="FFFF00"/>
                </a:highlight>
              </a:rPr>
              <a:t>But we can increase the order of the n-gram (i.e. n &gt; 2). e.g. trigram HMMs = P(t</a:t>
            </a:r>
            <a:r>
              <a:rPr lang="en-US" baseline="-25000" dirty="0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|t</a:t>
            </a:r>
            <a:r>
              <a:rPr lang="en-US" baseline="-25000" dirty="0">
                <a:highlight>
                  <a:srgbClr val="FFFF00"/>
                </a:highlight>
              </a:rPr>
              <a:t>i-1</a:t>
            </a:r>
            <a:r>
              <a:rPr lang="en-US" dirty="0">
                <a:highlight>
                  <a:srgbClr val="FFFF00"/>
                </a:highlight>
              </a:rPr>
              <a:t>,t</a:t>
            </a:r>
            <a:r>
              <a:rPr lang="en-US" baseline="-25000" dirty="0">
                <a:highlight>
                  <a:srgbClr val="FFFF00"/>
                </a:highlight>
              </a:rPr>
              <a:t>i-2</a:t>
            </a:r>
            <a:r>
              <a:rPr lang="en-US" dirty="0">
                <a:highlight>
                  <a:srgbClr val="FFFF00"/>
                </a:highlight>
              </a:rPr>
              <a:t>) </a:t>
            </a:r>
            <a:r>
              <a:rPr lang="en-US" dirty="0"/>
              <a:t>[see </a:t>
            </a:r>
            <a:r>
              <a:rPr lang="en-US" dirty="0" err="1"/>
              <a:t>collins</a:t>
            </a:r>
            <a:r>
              <a:rPr lang="en-US" dirty="0"/>
              <a:t> notes]</a:t>
            </a:r>
          </a:p>
          <a:p>
            <a:r>
              <a:rPr lang="en-US" dirty="0">
                <a:highlight>
                  <a:srgbClr val="FFFF00"/>
                </a:highlight>
              </a:rPr>
              <a:t>As usual, smoothing the transition distributions becomes more important with higher-order models</a:t>
            </a:r>
          </a:p>
        </p:txBody>
      </p:sp>
    </p:spTree>
    <p:extLst>
      <p:ext uri="{BB962C8B-B14F-4D97-AF65-F5344CB8AC3E}">
        <p14:creationId xmlns:p14="http://schemas.microsoft.com/office/powerpoint/2010/main" val="37489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Suppose you want to find the likelihood of an input sequence, P(W)</a:t>
            </a:r>
          </a:p>
          <a:p>
            <a:r>
              <a:rPr lang="en-US" dirty="0">
                <a:highlight>
                  <a:srgbClr val="FFFF00"/>
                </a:highlight>
              </a:rPr>
              <a:t>The HMM models P(T, W); by law of total probability sum over all T and you get P(W)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Why do you want to do this?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If you have a high P(W) that means your model likes your data; if your data is good data, it's an indication you have a good model</a:t>
            </a:r>
          </a:p>
          <a:p>
            <a:r>
              <a:rPr lang="en-US" dirty="0">
                <a:highlight>
                  <a:srgbClr val="FFFF00"/>
                </a:highlight>
              </a:rPr>
              <a:t>There are an exponential number of members of T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We can use the </a:t>
            </a:r>
            <a:r>
              <a:rPr lang="en-US" u="sng" dirty="0">
                <a:highlight>
                  <a:srgbClr val="FFFF00"/>
                </a:highlight>
              </a:rPr>
              <a:t>forward</a:t>
            </a:r>
            <a:r>
              <a:rPr lang="en-US" dirty="0">
                <a:highlight>
                  <a:srgbClr val="FFFF00"/>
                </a:highlight>
              </a:rPr>
              <a:t> algorithm, which is very similar to Viterbi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Replace max with sum (no </a:t>
            </a:r>
            <a:r>
              <a:rPr lang="en-US" dirty="0" err="1">
                <a:highlight>
                  <a:srgbClr val="FFFF00"/>
                </a:highlight>
              </a:rPr>
              <a:t>backpointers</a:t>
            </a:r>
            <a:r>
              <a:rPr lang="en-US" dirty="0">
                <a:highlight>
                  <a:srgbClr val="FFFF00"/>
                </a:highlight>
              </a:rPr>
              <a:t> needed)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92687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Column, Viterbi Algorithm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 err="1">
                <a:solidFill>
                  <a:srgbClr val="FF0000"/>
                </a:solidFill>
              </a:rPr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max</a:t>
            </a:r>
            <a:r>
              <a:rPr lang="en-US" sz="2400" dirty="0"/>
              <a:t>(0,0,.21*.9*.4.,0,0) = .0756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34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221001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Column, Forward Algorithm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5910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baseline="-25000" dirty="0">
                <a:solidFill>
                  <a:srgbClr val="FF0000"/>
                </a:solidFill>
              </a:rPr>
              <a:t>t'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3695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dirty="0"/>
              <a:t>(0,0,.21*.9*.4.,0,0) = .0756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35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Column, Viterbi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8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N,is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is|N</a:t>
            </a:r>
            <a:r>
              <a:rPr lang="en-US" sz="2400" dirty="0"/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17311" y="3890283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.0756 * .2 * .1 = .001512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.00021 * .3 * .1 = .0000063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0* .9 * .1 = 0</a:t>
            </a:r>
          </a:p>
        </p:txBody>
      </p:sp>
    </p:spTree>
    <p:extLst>
      <p:ext uri="{BB962C8B-B14F-4D97-AF65-F5344CB8AC3E}">
        <p14:creationId xmlns:p14="http://schemas.microsoft.com/office/powerpoint/2010/main" val="54479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sequence labeling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highlight>
                  <a:srgbClr val="FFFF00"/>
                </a:highlight>
              </a:rPr>
              <a:t>Named Entity Recognition</a:t>
            </a:r>
            <a:r>
              <a:rPr lang="en-US" dirty="0">
                <a:highlight>
                  <a:srgbClr val="FFFF00"/>
                </a:highlight>
              </a:rPr>
              <a:t> (NER): </a:t>
            </a:r>
            <a:r>
              <a:rPr lang="en-US" dirty="0"/>
              <a:t>label words as beginning to </a:t>
            </a:r>
            <a:r>
              <a:rPr lang="en-US" b="1" dirty="0"/>
              <a:t>persons (PER)</a:t>
            </a:r>
            <a:r>
              <a:rPr lang="en-US" dirty="0"/>
              <a:t>, </a:t>
            </a:r>
            <a:r>
              <a:rPr lang="en-US" b="1" dirty="0"/>
              <a:t>organizations (ORG), locations (LOC)</a:t>
            </a:r>
            <a:r>
              <a:rPr lang="en-US" dirty="0"/>
              <a:t>, or none of the above</a:t>
            </a:r>
            <a:endParaRPr lang="en-US" b="1" dirty="0"/>
          </a:p>
          <a:p>
            <a:pPr lvl="1"/>
            <a:r>
              <a:rPr lang="en-US" dirty="0"/>
              <a:t>Barack/</a:t>
            </a:r>
            <a:r>
              <a:rPr lang="en-US" dirty="0">
                <a:solidFill>
                  <a:schemeClr val="accent1"/>
                </a:solidFill>
              </a:rPr>
              <a:t>PER</a:t>
            </a:r>
            <a:r>
              <a:rPr lang="en-US" dirty="0"/>
              <a:t> Obama/</a:t>
            </a:r>
            <a:r>
              <a:rPr lang="en-US" dirty="0">
                <a:solidFill>
                  <a:schemeClr val="accent1"/>
                </a:solidFill>
              </a:rPr>
              <a:t>PER</a:t>
            </a:r>
            <a:r>
              <a:rPr lang="en-US" dirty="0"/>
              <a:t> spoke/N from/N the/N White/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House/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today/N ./N</a:t>
            </a:r>
          </a:p>
          <a:p>
            <a:r>
              <a:rPr lang="en-US" b="1" dirty="0">
                <a:highlight>
                  <a:srgbClr val="FFFF00"/>
                </a:highlight>
              </a:rPr>
              <a:t>Information field segmentation</a:t>
            </a:r>
            <a:r>
              <a:rPr lang="en-US" dirty="0">
                <a:highlight>
                  <a:srgbClr val="FFFF00"/>
                </a:highlight>
              </a:rPr>
              <a:t>: </a:t>
            </a:r>
            <a:r>
              <a:rPr lang="en-US" dirty="0"/>
              <a:t>Given specific text type (e.g. classified ad), find which words belong to which "fields" for </a:t>
            </a:r>
            <a:r>
              <a:rPr lang="en-US" dirty="0" err="1"/>
              <a:t>db</a:t>
            </a:r>
            <a:r>
              <a:rPr lang="en-US" dirty="0"/>
              <a:t> creation (price/size/location, author/title/year)</a:t>
            </a:r>
          </a:p>
          <a:p>
            <a:pPr lvl="1"/>
            <a:r>
              <a:rPr lang="en-US" dirty="0"/>
              <a:t>3BR/</a:t>
            </a:r>
            <a:r>
              <a:rPr lang="en-US" dirty="0">
                <a:solidFill>
                  <a:schemeClr val="accent1"/>
                </a:solidFill>
              </a:rPr>
              <a:t>SIZE</a:t>
            </a:r>
            <a:r>
              <a:rPr lang="en-US" dirty="0"/>
              <a:t> apt/</a:t>
            </a:r>
            <a:r>
              <a:rPr lang="en-US" dirty="0">
                <a:solidFill>
                  <a:schemeClr val="accent1"/>
                </a:solidFill>
              </a:rPr>
              <a:t>TYPE</a:t>
            </a:r>
            <a:r>
              <a:rPr lang="en-US" dirty="0"/>
              <a:t> in/N West/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Adams/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,/N near/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USC/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./N Bright/</a:t>
            </a:r>
            <a:r>
              <a:rPr lang="en-US" dirty="0">
                <a:solidFill>
                  <a:schemeClr val="accent1"/>
                </a:solidFill>
              </a:rPr>
              <a:t>FEAT</a:t>
            </a:r>
            <a:r>
              <a:rPr lang="en-US" dirty="0"/>
              <a:t> ,/N well/</a:t>
            </a:r>
            <a:r>
              <a:rPr lang="en-US" dirty="0">
                <a:solidFill>
                  <a:schemeClr val="accent1"/>
                </a:solidFill>
              </a:rPr>
              <a:t>FEAT</a:t>
            </a:r>
            <a:r>
              <a:rPr lang="en-US" dirty="0"/>
              <a:t> maintained/</a:t>
            </a:r>
            <a:r>
              <a:rPr lang="en-US" dirty="0">
                <a:solidFill>
                  <a:schemeClr val="accent1"/>
                </a:solidFill>
              </a:rPr>
              <a:t>FEAT</a:t>
            </a:r>
            <a:r>
              <a:rPr lang="en-US" dirty="0"/>
              <a:t> ...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125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582622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88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.0015183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Column, Forward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011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N,is</a:t>
            </a:r>
            <a:r>
              <a:rPr lang="en-US" sz="2400" dirty="0"/>
              <a:t>] = </a:t>
            </a:r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baseline="-25000" dirty="0">
                <a:solidFill>
                  <a:srgbClr val="FF0000"/>
                </a:solidFill>
              </a:rPr>
              <a:t>t'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is|N</a:t>
            </a:r>
            <a:r>
              <a:rPr lang="en-US" sz="2400" dirty="0"/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15631" y="3864967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.0756 * .2 * .1 = .001512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.00021 * .3 * .1 = .0000063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0* .9 * .1 = 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8017" y="4284499"/>
            <a:ext cx="56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86550" y="5151707"/>
            <a:ext cx="56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28312" y="5729645"/>
            <a:ext cx="1572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= .0015183</a:t>
            </a:r>
          </a:p>
        </p:txBody>
      </p:sp>
    </p:spTree>
    <p:extLst>
      <p:ext uri="{BB962C8B-B14F-4D97-AF65-F5344CB8AC3E}">
        <p14:creationId xmlns:p14="http://schemas.microsoft.com/office/powerpoint/2010/main" val="1442985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Part-of-speech tagging is a sequence labeling task</a:t>
            </a:r>
          </a:p>
          <a:p>
            <a:r>
              <a:rPr lang="en-US" dirty="0"/>
              <a:t>HMM: </a:t>
            </a:r>
            <a:r>
              <a:rPr lang="en-US" dirty="0">
                <a:highlight>
                  <a:srgbClr val="FFFF00"/>
                </a:highlight>
              </a:rPr>
              <a:t>A generative model of sentences using hidden state sequence</a:t>
            </a:r>
          </a:p>
          <a:p>
            <a:r>
              <a:rPr lang="en-US" dirty="0">
                <a:highlight>
                  <a:srgbClr val="FFFF00"/>
                </a:highlight>
              </a:rPr>
              <a:t>HMM uses two sources of information to resolve ambiguity</a:t>
            </a:r>
          </a:p>
          <a:p>
            <a:pPr lvl="1"/>
            <a:r>
              <a:rPr lang="en-US" dirty="0"/>
              <a:t>The words themselves</a:t>
            </a:r>
          </a:p>
          <a:p>
            <a:pPr lvl="1"/>
            <a:r>
              <a:rPr lang="en-US" dirty="0"/>
              <a:t>The tags of nearby words</a:t>
            </a:r>
          </a:p>
          <a:p>
            <a:r>
              <a:rPr lang="en-US" dirty="0">
                <a:highlight>
                  <a:srgbClr val="FFFF00"/>
                </a:highlight>
              </a:rPr>
              <a:t>Can be viewed as a probabilistic FSM</a:t>
            </a:r>
          </a:p>
          <a:p>
            <a:r>
              <a:rPr lang="en-US" dirty="0">
                <a:highlight>
                  <a:srgbClr val="FFFF00"/>
                </a:highlight>
              </a:rPr>
              <a:t>Algorithms for computing probability efficiently:</a:t>
            </a:r>
          </a:p>
          <a:p>
            <a:r>
              <a:rPr lang="en-US" dirty="0">
                <a:highlight>
                  <a:srgbClr val="FFFF00"/>
                </a:highlight>
              </a:rPr>
              <a:t>Greedy tagging: Fast but suboptimal</a:t>
            </a:r>
          </a:p>
          <a:p>
            <a:r>
              <a:rPr lang="en-US" dirty="0"/>
              <a:t>Dynamic Programming algorithms to compute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Best tag sequence given words:</a:t>
            </a:r>
            <a:r>
              <a:rPr lang="en-US" dirty="0"/>
              <a:t> </a:t>
            </a:r>
            <a:r>
              <a:rPr lang="en-US" u="sng" dirty="0"/>
              <a:t>Viterbi algorithm</a:t>
            </a:r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Likelihood of corpus</a:t>
            </a:r>
            <a:r>
              <a:rPr lang="en-US" dirty="0"/>
              <a:t>: </a:t>
            </a:r>
            <a:r>
              <a:rPr lang="en-US" u="sng" dirty="0"/>
              <a:t>Forward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3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Labeling: 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all of these, deciding the correct label depends on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The word to be labeled</a:t>
            </a:r>
          </a:p>
          <a:p>
            <a:pPr lvl="2"/>
            <a:r>
              <a:rPr lang="en-US" dirty="0"/>
              <a:t>NER: </a:t>
            </a:r>
            <a:r>
              <a:rPr lang="en-US" b="1" dirty="0"/>
              <a:t>Smith</a:t>
            </a:r>
            <a:r>
              <a:rPr lang="en-US" dirty="0"/>
              <a:t> is probably a person</a:t>
            </a:r>
          </a:p>
          <a:p>
            <a:pPr lvl="2"/>
            <a:r>
              <a:rPr lang="en-US" dirty="0"/>
              <a:t>POS: </a:t>
            </a:r>
            <a:r>
              <a:rPr lang="en-US" b="1" dirty="0"/>
              <a:t>chair</a:t>
            </a:r>
            <a:r>
              <a:rPr lang="en-US" dirty="0"/>
              <a:t> is probably a noun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The labels of surrounding words</a:t>
            </a:r>
          </a:p>
          <a:p>
            <a:pPr lvl="2"/>
            <a:r>
              <a:rPr lang="en-US" dirty="0"/>
              <a:t>NER: if following word is an organization (e.g. </a:t>
            </a:r>
            <a:r>
              <a:rPr lang="en-US" b="1" dirty="0"/>
              <a:t>Corp.</a:t>
            </a:r>
            <a:r>
              <a:rPr lang="en-US" dirty="0"/>
              <a:t>), then this word is more likely to be an organization</a:t>
            </a:r>
          </a:p>
          <a:p>
            <a:pPr lvl="2"/>
            <a:r>
              <a:rPr lang="en-US" dirty="0"/>
              <a:t>POS: if preceding word is a modal verb (e.g. </a:t>
            </a:r>
            <a:r>
              <a:rPr lang="en-US" b="1" dirty="0"/>
              <a:t>will</a:t>
            </a:r>
            <a:r>
              <a:rPr lang="en-US" dirty="0"/>
              <a:t>), then this word is more likely to be a verb</a:t>
            </a:r>
          </a:p>
          <a:p>
            <a:r>
              <a:rPr lang="en-US" dirty="0">
                <a:highlight>
                  <a:srgbClr val="FFFF00"/>
                </a:highlight>
              </a:rPr>
              <a:t>HMM combines these sources probabilistically</a:t>
            </a:r>
          </a:p>
        </p:txBody>
      </p:sp>
    </p:spTree>
    <p:extLst>
      <p:ext uri="{BB962C8B-B14F-4D97-AF65-F5344CB8AC3E}">
        <p14:creationId xmlns:p14="http://schemas.microsoft.com/office/powerpoint/2010/main" val="169775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Speech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Open class words ("content words")</a:t>
            </a:r>
          </a:p>
          <a:p>
            <a:pPr lvl="1"/>
            <a:r>
              <a:rPr lang="en-US" dirty="0"/>
              <a:t>nouns, verbs, adjectives, adverbs</a:t>
            </a:r>
          </a:p>
          <a:p>
            <a:pPr lvl="1"/>
            <a:r>
              <a:rPr lang="en-US" dirty="0"/>
              <a:t>mostly content-bearing. refer to objects, actions, features in the world</a:t>
            </a:r>
          </a:p>
          <a:p>
            <a:pPr lvl="1"/>
            <a:r>
              <a:rPr lang="en-US" i="1" dirty="0"/>
              <a:t>open class</a:t>
            </a:r>
            <a:r>
              <a:rPr lang="en-US" dirty="0"/>
              <a:t> = there is no limit to what they are or can describe so new ones are added all the time (</a:t>
            </a:r>
            <a:r>
              <a:rPr lang="en-US" b="1" dirty="0"/>
              <a:t>email</a:t>
            </a:r>
            <a:r>
              <a:rPr lang="en-US" dirty="0"/>
              <a:t>, </a:t>
            </a:r>
            <a:r>
              <a:rPr lang="en-US" b="1" dirty="0"/>
              <a:t>website</a:t>
            </a:r>
            <a:r>
              <a:rPr lang="en-US" dirty="0"/>
              <a:t>, </a:t>
            </a:r>
            <a:r>
              <a:rPr lang="en-US" b="1" dirty="0"/>
              <a:t>defenestrate</a:t>
            </a:r>
            <a:r>
              <a:rPr lang="en-US" dirty="0"/>
              <a:t>)</a:t>
            </a:r>
          </a:p>
          <a:p>
            <a:r>
              <a:rPr lang="en-US" dirty="0">
                <a:highlight>
                  <a:srgbClr val="FFFF00"/>
                </a:highlight>
              </a:rPr>
              <a:t>Closed class words ("function words")</a:t>
            </a:r>
          </a:p>
          <a:p>
            <a:pPr lvl="1"/>
            <a:r>
              <a:rPr lang="en-US" dirty="0"/>
              <a:t>pronouns, determiners, prepositions, connectives</a:t>
            </a:r>
          </a:p>
          <a:p>
            <a:pPr lvl="1"/>
            <a:r>
              <a:rPr lang="en-US" dirty="0"/>
              <a:t>there are a limited number of these</a:t>
            </a:r>
          </a:p>
          <a:p>
            <a:pPr lvl="1"/>
            <a:r>
              <a:rPr lang="en-US" dirty="0"/>
              <a:t>mostly functional: to tie the concepts of a sentence together</a:t>
            </a:r>
          </a:p>
        </p:txBody>
      </p:sp>
    </p:spTree>
    <p:extLst>
      <p:ext uri="{BB962C8B-B14F-4D97-AF65-F5344CB8AC3E}">
        <p14:creationId xmlns:p14="http://schemas.microsoft.com/office/powerpoint/2010/main" val="89807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Parts of Speech Are There?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Linguistic and practical considerations</a:t>
            </a:r>
          </a:p>
          <a:p>
            <a:r>
              <a:rPr lang="en-US" dirty="0">
                <a:highlight>
                  <a:srgbClr val="FFFF00"/>
                </a:highlight>
              </a:rPr>
              <a:t>If we're being empirical (we are), corpus annotators decide</a:t>
            </a:r>
          </a:p>
          <a:p>
            <a:pPr lvl="1"/>
            <a:r>
              <a:rPr lang="en-US" dirty="0"/>
              <a:t>proper nouns vs common nouns?</a:t>
            </a:r>
          </a:p>
          <a:p>
            <a:pPr lvl="1"/>
            <a:r>
              <a:rPr lang="en-US" dirty="0" err="1"/>
              <a:t>singluar</a:t>
            </a:r>
            <a:r>
              <a:rPr lang="en-US" dirty="0"/>
              <a:t> vs plural nouns?</a:t>
            </a:r>
          </a:p>
          <a:p>
            <a:pPr lvl="1"/>
            <a:r>
              <a:rPr lang="en-US" dirty="0"/>
              <a:t>past and present tense verbs?</a:t>
            </a:r>
          </a:p>
          <a:p>
            <a:pPr lvl="1"/>
            <a:r>
              <a:rPr lang="en-US" dirty="0"/>
              <a:t>auxiliary and main verbs?</a:t>
            </a:r>
          </a:p>
          <a:p>
            <a:r>
              <a:rPr lang="en-US" dirty="0"/>
              <a:t>Commonly used tag sets for English usually have 40-100 tag types. The Penn Treebank has 45 tags.</a:t>
            </a:r>
          </a:p>
        </p:txBody>
      </p:sp>
    </p:spTree>
    <p:extLst>
      <p:ext uri="{BB962C8B-B14F-4D97-AF65-F5344CB8AC3E}">
        <p14:creationId xmlns:p14="http://schemas.microsoft.com/office/powerpoint/2010/main" val="124573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15" y="213300"/>
            <a:ext cx="7135900" cy="643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78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10652</TotalTime>
  <Words>6608</Words>
  <Application>Microsoft Macintosh PowerPoint</Application>
  <PresentationFormat>Widescreen</PresentationFormat>
  <Paragraphs>2275</Paragraphs>
  <Slides>51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Yu Gothic</vt:lpstr>
      <vt:lpstr>Arial</vt:lpstr>
      <vt:lpstr>Calibri</vt:lpstr>
      <vt:lpstr>Calibri Light</vt:lpstr>
      <vt:lpstr>Cambria Math</vt:lpstr>
      <vt:lpstr>Mangal</vt:lpstr>
      <vt:lpstr>Office Theme</vt:lpstr>
      <vt:lpstr>POS Tags and HMMs </vt:lpstr>
      <vt:lpstr>Reminders</vt:lpstr>
      <vt:lpstr>What is Part of Speech (POS) Tagging?</vt:lpstr>
      <vt:lpstr>Why do we care about POS tagging?</vt:lpstr>
      <vt:lpstr>Other sequence labeling tasks</vt:lpstr>
      <vt:lpstr>Sequence Labeling: Key Features</vt:lpstr>
      <vt:lpstr>Parts of Speech</vt:lpstr>
      <vt:lpstr>How Many Parts of Speech Are There?</vt:lpstr>
      <vt:lpstr>PowerPoint Presentation</vt:lpstr>
      <vt:lpstr>POS Tags in other languages</vt:lpstr>
      <vt:lpstr>Why is POS tagging hard?</vt:lpstr>
      <vt:lpstr>Relevant knowledge for POS tagging</vt:lpstr>
      <vt:lpstr>A Probabilistic Model for Tagging</vt:lpstr>
      <vt:lpstr>Simplifying Assumptions</vt:lpstr>
      <vt:lpstr>Connection to Probabilistic FSA</vt:lpstr>
      <vt:lpstr>Example Transition Probabilities</vt:lpstr>
      <vt:lpstr>Example Transition Probabilities</vt:lpstr>
      <vt:lpstr>Connection to Probabilistic FST </vt:lpstr>
      <vt:lpstr>Example Emission Probabilities</vt:lpstr>
      <vt:lpstr>What can we do with this model?</vt:lpstr>
      <vt:lpstr>How to tag an unlabeled sequence?</vt:lpstr>
      <vt:lpstr>Greedy Algorithm</vt:lpstr>
      <vt:lpstr>Greedy Algorithm</vt:lpstr>
      <vt:lpstr>The Viterbi Algorithm</vt:lpstr>
      <vt:lpstr>Viterbi as a Decoder</vt:lpstr>
      <vt:lpstr>Viterbi Intuition</vt:lpstr>
      <vt:lpstr>Viterbi Intuition</vt:lpstr>
      <vt:lpstr>Viterbi High-Level Picture</vt:lpstr>
      <vt:lpstr>Viterbi Algorithm</vt:lpstr>
      <vt:lpstr>Example</vt:lpstr>
      <vt:lpstr>Example</vt:lpstr>
      <vt:lpstr>Filling in the First Column</vt:lpstr>
      <vt:lpstr>Second Column</vt:lpstr>
      <vt:lpstr>Second Column</vt:lpstr>
      <vt:lpstr>Second Column</vt:lpstr>
      <vt:lpstr>Second Column</vt:lpstr>
      <vt:lpstr>Third Column</vt:lpstr>
      <vt:lpstr>Third Column</vt:lpstr>
      <vt:lpstr>Fourth Column</vt:lpstr>
      <vt:lpstr>Fourth Column</vt:lpstr>
      <vt:lpstr>End of sentence</vt:lpstr>
      <vt:lpstr>Completed Chart</vt:lpstr>
      <vt:lpstr>Following the Backtraces</vt:lpstr>
      <vt:lpstr>Do Transition and Emission Probabilities Need Smoothing?</vt:lpstr>
      <vt:lpstr>Higher-Order HMMs</vt:lpstr>
      <vt:lpstr>What Else Can we do?</vt:lpstr>
      <vt:lpstr>Second Column, Viterbi Algorithm</vt:lpstr>
      <vt:lpstr>Second Column, Forward Algorithm</vt:lpstr>
      <vt:lpstr>Third Column, Viterbi</vt:lpstr>
      <vt:lpstr>Third Column, Forward</vt:lpstr>
      <vt:lpstr>Summary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6: POS Tags and HMMs </dc:title>
  <dc:creator>Jonathan May</dc:creator>
  <cp:lastModifiedBy>Bashar Alhafni</cp:lastModifiedBy>
  <cp:revision>133</cp:revision>
  <cp:lastPrinted>2017-09-08T05:04:09Z</cp:lastPrinted>
  <dcterms:created xsi:type="dcterms:W3CDTF">2017-09-01T04:08:09Z</dcterms:created>
  <dcterms:modified xsi:type="dcterms:W3CDTF">2018-10-03T06:23:36Z</dcterms:modified>
</cp:coreProperties>
</file>